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is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F8EF"/>
    <a:srgbClr val="E3F8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4040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Personalized Healthcare Recommendation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Using XGBoost + Flask Web App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Shaik Zakir Ahammad | Final Project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738" y="449223"/>
            <a:ext cx="5447467" cy="510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Future Work &amp; References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71738" y="1368028"/>
            <a:ext cx="245042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Future Work: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571738" y="1837611"/>
            <a:ext cx="6544270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Add </a:t>
            </a:r>
            <a:r>
              <a:rPr lang="en-US" sz="1250" dirty="0">
                <a:solidFill>
                  <a:srgbClr val="006747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SHAP explainability</a:t>
            </a: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to interpret predictions.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71738" y="2156103"/>
            <a:ext cx="6544270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Include more features (diet, fitness, lifestyle).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71738" y="2474595"/>
            <a:ext cx="6544270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Deploy app on </a:t>
            </a:r>
            <a:r>
              <a:rPr lang="en-US" sz="1250" dirty="0">
                <a:solidFill>
                  <a:srgbClr val="006747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Render / Hugging Face / AWS</a:t>
            </a: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71738" y="2793087"/>
            <a:ext cx="6544270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Extend dataset with </a:t>
            </a:r>
            <a:r>
              <a:rPr lang="en-US" sz="1250" dirty="0">
                <a:solidFill>
                  <a:srgbClr val="006747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real clinical records</a:t>
            </a: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.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7655577" y="806529"/>
            <a:ext cx="245042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References: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55577" y="1121569"/>
            <a:ext cx="6544270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Flask Docs, XGBoost Docs, scikit-learn, imbalanced-learn.</a:t>
            </a:r>
            <a:endParaRPr lang="en-US" sz="12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5576" y="1585790"/>
            <a:ext cx="6974823" cy="66438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843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3330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675811"/>
            <a:ext cx="6819305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Healthcare systems need </a:t>
            </a: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early detection</a:t>
            </a:r>
            <a:r>
              <a:rPr lang="en-US" sz="26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of patient risks.</a:t>
            </a:r>
            <a:endParaRPr lang="en-US" sz="2650" dirty="0"/>
          </a:p>
        </p:txBody>
      </p:sp>
      <p:sp>
        <p:nvSpPr>
          <p:cNvPr id="6" name="Shape 3"/>
          <p:cNvSpPr/>
          <p:nvPr/>
        </p:nvSpPr>
        <p:spPr>
          <a:xfrm>
            <a:off x="793790" y="398002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530906" y="4022527"/>
            <a:ext cx="6819305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Manual analysis of patient visit data is time-consuming.</a:t>
            </a:r>
            <a:endParaRPr lang="en-US" sz="2650" dirty="0"/>
          </a:p>
        </p:txBody>
      </p:sp>
      <p:sp>
        <p:nvSpPr>
          <p:cNvPr id="8" name="Shape 5"/>
          <p:cNvSpPr/>
          <p:nvPr/>
        </p:nvSpPr>
        <p:spPr>
          <a:xfrm>
            <a:off x="793790" y="532673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530906" y="5369243"/>
            <a:ext cx="6819305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Goal:</a:t>
            </a:r>
            <a:r>
              <a:rPr lang="en-US" sz="26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Predict whether a patient is healthy or requires attention, and provide actionable recommendations.</a:t>
            </a:r>
            <a:endParaRPr lang="en-US" sz="26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93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5172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Noto Serif SC Light" pitchFamily="34" charset="0"/>
                <a:ea typeface="Noto Serif SC Light" pitchFamily="34" charset="-122"/>
                <a:cs typeface="Noto Serif SC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706773"/>
            <a:ext cx="6407944" cy="30480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881080"/>
            <a:ext cx="59055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Preprocess and scale patient health data.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428548" y="335172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Noto Serif SC Light" pitchFamily="34" charset="0"/>
                <a:ea typeface="Noto Serif SC Light" pitchFamily="34" charset="-122"/>
                <a:cs typeface="Noto Serif SC Light" pitchFamily="34" charset="-120"/>
              </a:rPr>
              <a:t>02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706773"/>
            <a:ext cx="6408063" cy="30480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8" name="Text 6"/>
          <p:cNvSpPr/>
          <p:nvPr/>
        </p:nvSpPr>
        <p:spPr>
          <a:xfrm>
            <a:off x="7428548" y="3881080"/>
            <a:ext cx="53504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Handle </a:t>
            </a: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class imbalance</a:t>
            </a: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with SMOTE.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46322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Noto Serif SC Light" pitchFamily="34" charset="0"/>
                <a:ea typeface="Noto Serif SC Light" pitchFamily="34" charset="-122"/>
                <a:cs typeface="Noto Serif SC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4987290"/>
            <a:ext cx="6407944" cy="30480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11" name="Text 9"/>
          <p:cNvSpPr/>
          <p:nvPr/>
        </p:nvSpPr>
        <p:spPr>
          <a:xfrm>
            <a:off x="793790" y="5161598"/>
            <a:ext cx="640794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Train an </a:t>
            </a: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XGBoost classifier</a:t>
            </a: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for accurate predictions.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28548" y="46322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Noto Serif SC Light" pitchFamily="34" charset="0"/>
                <a:ea typeface="Noto Serif SC Light" pitchFamily="34" charset="-122"/>
                <a:cs typeface="Noto Serif SC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4987290"/>
            <a:ext cx="6408063" cy="30480"/>
          </a:xfrm>
          <a:prstGeom prst="rect">
            <a:avLst/>
          </a:prstGeom>
          <a:solidFill>
            <a:srgbClr val="006747"/>
          </a:solidFill>
          <a:ln/>
        </p:spPr>
      </p:sp>
      <p:sp>
        <p:nvSpPr>
          <p:cNvPr id="14" name="Text 12"/>
          <p:cNvSpPr/>
          <p:nvPr/>
        </p:nvSpPr>
        <p:spPr>
          <a:xfrm>
            <a:off x="7428548" y="5161598"/>
            <a:ext cx="640806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Deploy predictions in a </a:t>
            </a: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Flask web application</a:t>
            </a: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for real-time use.</a:t>
            </a:r>
            <a:endParaRPr lang="en-US" sz="2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A5CF5F-31D7-4DF3-4B79-989EE72B673D}"/>
              </a:ext>
            </a:extLst>
          </p:cNvPr>
          <p:cNvSpPr/>
          <p:nvPr/>
        </p:nvSpPr>
        <p:spPr>
          <a:xfrm>
            <a:off x="12873519" y="7777537"/>
            <a:ext cx="1664414" cy="349664"/>
          </a:xfrm>
          <a:prstGeom prst="rect">
            <a:avLst/>
          </a:prstGeom>
          <a:solidFill>
            <a:srgbClr val="E3F8F2"/>
          </a:solidFill>
          <a:ln>
            <a:solidFill>
              <a:srgbClr val="E4F8E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738" y="449223"/>
            <a:ext cx="4100632" cy="510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Dataset Description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71738" y="1368028"/>
            <a:ext cx="245042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File: blood.csv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571738" y="1837611"/>
            <a:ext cx="3388281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Size: 748 rows × 5 columns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71738" y="2307193"/>
            <a:ext cx="245042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Features: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71738" y="2776776"/>
            <a:ext cx="6544270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Recency (days since last visit)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71738" y="3095268"/>
            <a:ext cx="6544270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Frequency (number of visits)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71738" y="3413760"/>
            <a:ext cx="6544270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Monetary (amount spent)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571738" y="3732252"/>
            <a:ext cx="6544270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Time (relationship duration)</a:t>
            </a:r>
            <a:endParaRPr lang="en-US" sz="1250" dirty="0"/>
          </a:p>
        </p:txBody>
      </p:sp>
      <p:sp>
        <p:nvSpPr>
          <p:cNvPr id="10" name="Text 8"/>
          <p:cNvSpPr/>
          <p:nvPr/>
        </p:nvSpPr>
        <p:spPr>
          <a:xfrm>
            <a:off x="7614480" y="806529"/>
            <a:ext cx="2450425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Target: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614480" y="1112758"/>
            <a:ext cx="6544270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target → 0 = Healthy, 1 = Requires Attention</a:t>
            </a:r>
            <a:endParaRPr lang="en-US" sz="125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480" y="1418986"/>
            <a:ext cx="7015920" cy="68106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165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Methodology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78956"/>
            <a:ext cx="6407944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F9F2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Preprocessing: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80380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StandardScaler applied to numeric features.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3078956"/>
            <a:ext cx="6408063" cy="1685092"/>
          </a:xfrm>
          <a:prstGeom prst="roundRect">
            <a:avLst>
              <a:gd name="adj" fmla="val 1211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2982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F9F2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Balancing: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2982" y="3803809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SMOTE used to handle imbalance (570 healthy vs. 178 at-risk).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990862"/>
            <a:ext cx="6407944" cy="1322189"/>
          </a:xfrm>
          <a:prstGeom prst="roundRect">
            <a:avLst>
              <a:gd name="adj" fmla="val 1544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52252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F9F2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Modeling: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8224" y="5715714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XGBoost Classifier with eval_metric='mlogloss'.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990862"/>
            <a:ext cx="6408063" cy="1322189"/>
          </a:xfrm>
          <a:prstGeom prst="roundRect">
            <a:avLst>
              <a:gd name="adj" fmla="val 1544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2982" y="52252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F9F2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Evaluation: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62982" y="571571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Accuracy, Precision, Recall, F1-score.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45AF984-1A5A-9CF3-2112-10E5F9112F5B}"/>
              </a:ext>
            </a:extLst>
          </p:cNvPr>
          <p:cNvSpPr/>
          <p:nvPr/>
        </p:nvSpPr>
        <p:spPr>
          <a:xfrm>
            <a:off x="12873519" y="7777537"/>
            <a:ext cx="1664414" cy="349664"/>
          </a:xfrm>
          <a:prstGeom prst="rect">
            <a:avLst/>
          </a:prstGeom>
          <a:solidFill>
            <a:srgbClr val="E3F8F2"/>
          </a:solidFill>
          <a:ln>
            <a:solidFill>
              <a:srgbClr val="E4F8E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03164"/>
            <a:ext cx="74722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Exploratory Data Analysis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00" y="2516624"/>
            <a:ext cx="340162" cy="4252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17306" y="2552105"/>
            <a:ext cx="681930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Distribution shows majority patients are in the </a:t>
            </a: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healthy class (0)</a:t>
            </a: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.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00" y="3678912"/>
            <a:ext cx="340162" cy="42529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017306" y="3714393"/>
            <a:ext cx="66048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After SMOTE, dataset is balanced for training.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00" y="4820007"/>
            <a:ext cx="340162" cy="425291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017306" y="4855488"/>
            <a:ext cx="681930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Feature scaling ensures fair contribution from all variables.</a:t>
            </a:r>
            <a:endParaRPr lang="en-US" sz="22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00" y="5982295"/>
            <a:ext cx="340162" cy="425291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017306" y="6017776"/>
            <a:ext cx="681930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Visualizations: histograms, correlation heatmaps.</a:t>
            </a:r>
            <a:endParaRPr lang="en-US" sz="2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455099-83E7-5521-C0B4-FA35D3885586}"/>
              </a:ext>
            </a:extLst>
          </p:cNvPr>
          <p:cNvSpPr/>
          <p:nvPr/>
        </p:nvSpPr>
        <p:spPr>
          <a:xfrm>
            <a:off x="12873519" y="7777537"/>
            <a:ext cx="1664414" cy="349664"/>
          </a:xfrm>
          <a:prstGeom prst="rect">
            <a:avLst/>
          </a:prstGeom>
          <a:solidFill>
            <a:srgbClr val="E3F8F2"/>
          </a:solidFill>
          <a:ln>
            <a:solidFill>
              <a:srgbClr val="E4F8E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82779"/>
            <a:ext cx="56754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Modeling Approach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58534"/>
            <a:ext cx="391775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Train/Test Split: 80/20.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210639"/>
            <a:ext cx="4885015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XGBoost: strong classifier for imbalanced structured data.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6239828" y="255853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Metrics: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6239828" y="3352324"/>
            <a:ext cx="3660338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0.76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6652379" y="43841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Accuracy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183654" y="3352324"/>
            <a:ext cx="3660458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0.75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10596205" y="43841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Precision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6239828" y="5305425"/>
            <a:ext cx="3660338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0.76</a:t>
            </a:r>
            <a:endParaRPr lang="en-US" sz="5850" dirty="0"/>
          </a:p>
        </p:txBody>
      </p:sp>
      <p:sp>
        <p:nvSpPr>
          <p:cNvPr id="11" name="Text 9"/>
          <p:cNvSpPr/>
          <p:nvPr/>
        </p:nvSpPr>
        <p:spPr>
          <a:xfrm>
            <a:off x="6652379" y="63372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Recall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183654" y="5305425"/>
            <a:ext cx="3660458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0.755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596205" y="63372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F1-score</a:t>
            </a:r>
            <a:endParaRPr lang="en-US" sz="2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15D59B-2397-1E34-79C0-67DC326523D9}"/>
              </a:ext>
            </a:extLst>
          </p:cNvPr>
          <p:cNvSpPr/>
          <p:nvPr/>
        </p:nvSpPr>
        <p:spPr>
          <a:xfrm>
            <a:off x="12873519" y="7777537"/>
            <a:ext cx="1664414" cy="349664"/>
          </a:xfrm>
          <a:prstGeom prst="rect">
            <a:avLst/>
          </a:prstGeom>
          <a:solidFill>
            <a:srgbClr val="E3F8F2"/>
          </a:solidFill>
          <a:ln>
            <a:solidFill>
              <a:srgbClr val="E4F8E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578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Results &amp;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206823"/>
            <a:ext cx="7556421" cy="868918"/>
          </a:xfrm>
          <a:prstGeom prst="roundRect">
            <a:avLst>
              <a:gd name="adj" fmla="val 23494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1084" y="2464118"/>
            <a:ext cx="68765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SMOTE improved model fairness across classes.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3302556"/>
            <a:ext cx="7556421" cy="868918"/>
          </a:xfrm>
          <a:prstGeom prst="roundRect">
            <a:avLst>
              <a:gd name="adj" fmla="val 23494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1084" y="3559850"/>
            <a:ext cx="69174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XGBoost captured non-linear relationships well.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4398288"/>
            <a:ext cx="7556421" cy="1223248"/>
          </a:xfrm>
          <a:prstGeom prst="roundRect">
            <a:avLst>
              <a:gd name="adj" fmla="val 16689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51084" y="4655582"/>
            <a:ext cx="704183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Feature importance highlights </a:t>
            </a: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Recency</a:t>
            </a: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and </a:t>
            </a: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Frequency</a:t>
            </a: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as key predictors.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793790" y="5848350"/>
            <a:ext cx="7556421" cy="1223248"/>
          </a:xfrm>
          <a:prstGeom prst="roundRect">
            <a:avLst>
              <a:gd name="adj" fmla="val 16689"/>
            </a:avLst>
          </a:prstGeom>
          <a:solidFill>
            <a:srgbClr val="E5F9F2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51084" y="6105644"/>
            <a:ext cx="704183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Patients flagged "Requires Attention" can be targeted for preventive care.</a:t>
            </a:r>
            <a:endParaRPr lang="en-US" sz="22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17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Conclusion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74175"/>
            <a:ext cx="1134070" cy="13608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200989"/>
            <a:ext cx="100051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Built a full pipeline: </a:t>
            </a: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preprocessing → SMOTE → XGBoost → Flask app</a:t>
            </a: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.</a:t>
            </a:r>
            <a:endParaRPr lang="en-US" sz="22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335060"/>
            <a:ext cx="1134070" cy="13608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54674" y="3561874"/>
            <a:ext cx="82135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Achieved solid predictive performance (≈76% accuracy).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922758"/>
            <a:ext cx="93649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Provides </a:t>
            </a: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personalized healthcare recommendations</a:t>
            </a: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in real-time.</a:t>
            </a:r>
            <a:endParaRPr lang="en-US" sz="22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056828"/>
            <a:ext cx="1134070" cy="13608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154674" y="6283643"/>
            <a:ext cx="71667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Helps medical staff focus on patients most at risk.</a:t>
            </a:r>
            <a:endParaRPr lang="en-US" sz="2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3BEC53-75B8-6CF5-2B1C-B38B73E3A321}"/>
              </a:ext>
            </a:extLst>
          </p:cNvPr>
          <p:cNvSpPr/>
          <p:nvPr/>
        </p:nvSpPr>
        <p:spPr>
          <a:xfrm>
            <a:off x="12873519" y="7777537"/>
            <a:ext cx="1664414" cy="349664"/>
          </a:xfrm>
          <a:prstGeom prst="rect">
            <a:avLst/>
          </a:prstGeom>
          <a:solidFill>
            <a:srgbClr val="E3F8F2"/>
          </a:solidFill>
          <a:ln>
            <a:solidFill>
              <a:srgbClr val="E4F8E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398</Words>
  <Application>Microsoft Office PowerPoint</Application>
  <PresentationFormat>Custom</PresentationFormat>
  <Paragraphs>80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Noto Serif SC Light</vt:lpstr>
      <vt:lpstr>Arial</vt:lpstr>
      <vt:lpstr>Noto Serif SC Bold</vt:lpstr>
      <vt:lpstr>Geist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Zakir Ahammad</cp:lastModifiedBy>
  <cp:revision>3</cp:revision>
  <dcterms:created xsi:type="dcterms:W3CDTF">2025-09-21T09:02:08Z</dcterms:created>
  <dcterms:modified xsi:type="dcterms:W3CDTF">2025-09-22T09:23:00Z</dcterms:modified>
</cp:coreProperties>
</file>